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handoutMasterIdLst>
    <p:handoutMasterId r:id="rId46"/>
  </p:handoutMasterIdLst>
  <p:sldIdLst>
    <p:sldId id="279" r:id="rId2"/>
    <p:sldId id="677" r:id="rId3"/>
    <p:sldId id="768" r:id="rId4"/>
    <p:sldId id="767" r:id="rId5"/>
    <p:sldId id="676" r:id="rId6"/>
    <p:sldId id="803" r:id="rId7"/>
    <p:sldId id="806" r:id="rId8"/>
    <p:sldId id="804" r:id="rId9"/>
    <p:sldId id="805" r:id="rId10"/>
    <p:sldId id="807" r:id="rId11"/>
    <p:sldId id="808" r:id="rId12"/>
    <p:sldId id="687" r:id="rId13"/>
    <p:sldId id="718" r:id="rId14"/>
    <p:sldId id="809" r:id="rId15"/>
    <p:sldId id="776" r:id="rId16"/>
    <p:sldId id="770" r:id="rId17"/>
    <p:sldId id="780" r:id="rId18"/>
    <p:sldId id="810" r:id="rId19"/>
    <p:sldId id="782" r:id="rId20"/>
    <p:sldId id="772" r:id="rId21"/>
    <p:sldId id="785" r:id="rId22"/>
    <p:sldId id="811" r:id="rId23"/>
    <p:sldId id="786" r:id="rId24"/>
    <p:sldId id="787" r:id="rId25"/>
    <p:sldId id="773" r:id="rId26"/>
    <p:sldId id="789" r:id="rId27"/>
    <p:sldId id="790" r:id="rId28"/>
    <p:sldId id="791" r:id="rId29"/>
    <p:sldId id="792" r:id="rId30"/>
    <p:sldId id="774" r:id="rId31"/>
    <p:sldId id="793" r:id="rId32"/>
    <p:sldId id="794" r:id="rId33"/>
    <p:sldId id="795" r:id="rId34"/>
    <p:sldId id="796" r:id="rId35"/>
    <p:sldId id="797" r:id="rId36"/>
    <p:sldId id="798" r:id="rId37"/>
    <p:sldId id="775" r:id="rId38"/>
    <p:sldId id="799" r:id="rId39"/>
    <p:sldId id="800" r:id="rId40"/>
    <p:sldId id="801" r:id="rId41"/>
    <p:sldId id="802" r:id="rId42"/>
    <p:sldId id="321" r:id="rId43"/>
    <p:sldId id="320"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Light" panose="020B0306030504020204" pitchFamily="34" charset="0"/>
      <p:regular r:id="rId55"/>
      <p:italic r:id="rId56"/>
    </p:embeddedFont>
    <p:embeddedFont>
      <p:font typeface="Open Sans Semibold" panose="020B0706030804020204" pitchFamily="3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Domain Modeling" id="{45528395-FBC0-4C12-B533-4C63E7F938A7}">
          <p14:sldIdLst>
            <p14:sldId id="803"/>
            <p14:sldId id="806"/>
            <p14:sldId id="804"/>
            <p14:sldId id="805"/>
            <p14:sldId id="807"/>
            <p14:sldId id="808"/>
          </p14:sldIdLst>
        </p14:section>
        <p14:section name="Crunching Knowledge" id="{FCE8969F-BF16-466D-A73F-53B4CFDD14D4}">
          <p14:sldIdLst>
            <p14:sldId id="687"/>
            <p14:sldId id="718"/>
            <p14:sldId id="809"/>
            <p14:sldId id="776"/>
          </p14:sldIdLst>
        </p14:section>
        <p14:section name="Communication and the Use of Language" id="{BF391872-03FA-4A1A-A7E2-63F115F7DA8D}">
          <p14:sldIdLst>
            <p14:sldId id="770"/>
            <p14:sldId id="780"/>
            <p14:sldId id="810"/>
            <p14:sldId id="782"/>
          </p14:sldIdLst>
        </p14:section>
        <p14:section name="Binding Model and Implementation" id="{55CA8673-9B33-43EC-A3D3-34961FA216C7}">
          <p14:sldIdLst>
            <p14:sldId id="772"/>
            <p14:sldId id="785"/>
            <p14:sldId id="811"/>
            <p14:sldId id="786"/>
            <p14:sldId id="787"/>
          </p14:sldIdLst>
        </p14:section>
        <p14:section name="Isolating the Domain" id="{BE3BCEE0-2CA1-415C-ADE6-EB5BF1E8E65E}">
          <p14:sldIdLst>
            <p14:sldId id="773"/>
            <p14:sldId id="789"/>
            <p14:sldId id="790"/>
            <p14:sldId id="791"/>
            <p14:sldId id="792"/>
          </p14:sldIdLst>
        </p14:section>
        <p14:section name="A Model Expressed in Software" id="{15239E9B-5423-4444-A570-EFF4C5894519}">
          <p14:sldIdLst>
            <p14:sldId id="774"/>
            <p14:sldId id="793"/>
            <p14:sldId id="794"/>
            <p14:sldId id="795"/>
            <p14:sldId id="796"/>
            <p14:sldId id="797"/>
            <p14:sldId id="798"/>
          </p14:sldIdLst>
        </p14:section>
        <p14:section name="The Life Cycle of a Domain Object" id="{7E0AEC63-BE9E-4B47-BFC6-BA5F292BD64D}">
          <p14:sldIdLst>
            <p14:sldId id="775"/>
            <p14:sldId id="799"/>
            <p14:sldId id="800"/>
            <p14:sldId id="801"/>
            <p14:sldId id="802"/>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3D3D3"/>
    <a:srgbClr val="F13327"/>
    <a:srgbClr val="F8F7F6"/>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1" autoAdjust="0"/>
    <p:restoredTop sz="78579" autoAdjust="0"/>
  </p:normalViewPr>
  <p:slideViewPr>
    <p:cSldViewPr snapToGrid="0" snapToObjects="1">
      <p:cViewPr varScale="1">
        <p:scale>
          <a:sx n="77" d="100"/>
          <a:sy n="77" d="100"/>
        </p:scale>
        <p:origin x="114" y="564"/>
      </p:cViewPr>
      <p:guideLst>
        <p:guide orient="horz" pos="2160"/>
        <p:guide pos="3840"/>
      </p:guideLst>
    </p:cSldViewPr>
  </p:slideViewPr>
  <p:outlineViewPr>
    <p:cViewPr>
      <p:scale>
        <a:sx n="33" d="100"/>
        <a:sy n="33" d="100"/>
      </p:scale>
      <p:origin x="0" y="-83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11/27/2019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13</a:t>
            </a:fld>
            <a:endParaRPr lang="en-US"/>
          </a:p>
        </p:txBody>
      </p:sp>
    </p:spTree>
    <p:extLst>
      <p:ext uri="{BB962C8B-B14F-4D97-AF65-F5344CB8AC3E}">
        <p14:creationId xmlns:p14="http://schemas.microsoft.com/office/powerpoint/2010/main" val="248960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182277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424090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224965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161357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20</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9968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3679543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41270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174663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133455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2741588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233567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3032779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1758810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3936264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72005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50487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35</a:t>
            </a:fld>
            <a:endParaRPr lang="en-US"/>
          </a:p>
        </p:txBody>
      </p:sp>
    </p:spTree>
    <p:extLst>
      <p:ext uri="{BB962C8B-B14F-4D97-AF65-F5344CB8AC3E}">
        <p14:creationId xmlns:p14="http://schemas.microsoft.com/office/powerpoint/2010/main" val="143455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1994108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3669127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4051006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343010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4199098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136934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4151679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74716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9955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10</a:t>
            </a:fld>
            <a:endParaRPr lang="en-US"/>
          </a:p>
        </p:txBody>
      </p:sp>
    </p:spTree>
    <p:extLst>
      <p:ext uri="{BB962C8B-B14F-4D97-AF65-F5344CB8AC3E}">
        <p14:creationId xmlns:p14="http://schemas.microsoft.com/office/powerpoint/2010/main" val="370249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787635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5,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The building blocks of a model-driven design</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9336246" cy="4767330"/>
          </a:xfrm>
        </p:spPr>
        <p:txBody>
          <a:bodyPr/>
          <a:lstStyle/>
          <a:p>
            <a:pPr marL="342900" indent="-342900">
              <a:spcBef>
                <a:spcPts val="1200"/>
              </a:spcBef>
              <a:buFont typeface="Arial" panose="020B0604020202020204" pitchFamily="34" charset="0"/>
              <a:buChar char="•"/>
            </a:pPr>
            <a:r>
              <a:rPr lang="en-US" b="0" i="1" dirty="0"/>
              <a:t>Domain modeling</a:t>
            </a:r>
            <a:r>
              <a:rPr lang="en-US" b="0" dirty="0"/>
              <a:t> is not a matter of making as “realistic” a model as possible. Even in a domain of tangible real-world things, our model is an artificial creation.</a:t>
            </a:r>
          </a:p>
          <a:p>
            <a:pPr marL="342900" indent="-342900">
              <a:spcBef>
                <a:spcPts val="1200"/>
              </a:spcBef>
              <a:buFont typeface="Arial" panose="020B0604020202020204" pitchFamily="34" charset="0"/>
              <a:buChar char="•"/>
            </a:pPr>
            <a:r>
              <a:rPr lang="en-US" b="0" dirty="0"/>
              <a:t>It is more like moviemaking, loosely representing reality to a particular purpose. Just as a moviemaker selects aspects of experience and presents them in an idiosyncratic way to tell a story or make a point, a domain modeler chooses a particular model for its utility.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Domain modeling</a:t>
            </a:r>
          </a:p>
        </p:txBody>
      </p:sp>
      <p:pic>
        <p:nvPicPr>
          <p:cNvPr id="5" name="Picture 4" descr="A picture containing drawing&#10;&#10;Description automatically generated">
            <a:extLst>
              <a:ext uri="{FF2B5EF4-FFF2-40B4-BE49-F238E27FC236}">
                <a16:creationId xmlns:a16="http://schemas.microsoft.com/office/drawing/2014/main" id="{D275760A-16E8-4DBA-B219-2E0A67A08139}"/>
              </a:ext>
            </a:extLst>
          </p:cNvPr>
          <p:cNvPicPr>
            <a:picLocks noChangeAspect="1"/>
          </p:cNvPicPr>
          <p:nvPr/>
        </p:nvPicPr>
        <p:blipFill>
          <a:blip r:embed="rId3"/>
          <a:stretch>
            <a:fillRect/>
          </a:stretch>
        </p:blipFill>
        <p:spPr>
          <a:xfrm>
            <a:off x="10160057" y="3138367"/>
            <a:ext cx="1533525" cy="2981325"/>
          </a:xfrm>
          <a:prstGeom prst="rect">
            <a:avLst/>
          </a:prstGeom>
        </p:spPr>
      </p:pic>
    </p:spTree>
    <p:extLst>
      <p:ext uri="{BB962C8B-B14F-4D97-AF65-F5344CB8AC3E}">
        <p14:creationId xmlns:p14="http://schemas.microsoft.com/office/powerpoint/2010/main" val="264672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r>
              <a:rPr lang="en-US" dirty="0"/>
              <a:t>In DDD, three basic uses determine the choice of a model:</a:t>
            </a:r>
          </a:p>
          <a:p>
            <a:pPr marL="457200" indent="-457200">
              <a:buFont typeface="+mj-lt"/>
              <a:buAutoNum type="arabicPeriod"/>
            </a:pPr>
            <a:r>
              <a:rPr lang="en-US" dirty="0"/>
              <a:t>The model and the heart of the design shape each other.</a:t>
            </a:r>
          </a:p>
          <a:p>
            <a:pPr marL="1143000" lvl="1" indent="-457200"/>
            <a:r>
              <a:rPr lang="en-US" dirty="0"/>
              <a:t>Link between the model and the implementation makes the model relevant and ensures that the analysis that went into it applies to the final product, a running program.</a:t>
            </a:r>
          </a:p>
          <a:p>
            <a:pPr marL="457200" indent="-457200">
              <a:buFont typeface="+mj-lt"/>
              <a:buAutoNum type="arabicPeriod"/>
            </a:pPr>
            <a:r>
              <a:rPr lang="en-US" dirty="0"/>
              <a:t>The model is the backbone of a language used by all team members.</a:t>
            </a:r>
          </a:p>
          <a:p>
            <a:pPr marL="1143000" lvl="1" indent="-457200"/>
            <a:r>
              <a:rPr lang="en-US" dirty="0"/>
              <a:t>Because of the binding of model and implementation, developers can talk about the program in this language. They can communicate with domain experts without translation.</a:t>
            </a:r>
          </a:p>
          <a:p>
            <a:pPr marL="457200" indent="-457200">
              <a:buFont typeface="+mj-lt"/>
              <a:buAutoNum type="arabicPeriod"/>
            </a:pPr>
            <a:r>
              <a:rPr lang="en-US" dirty="0"/>
              <a:t>The model is distilled knowledge.</a:t>
            </a:r>
          </a:p>
          <a:p>
            <a:pPr marL="1143000" lvl="1" indent="-457200"/>
            <a:r>
              <a:rPr lang="en-US" dirty="0"/>
              <a:t>The model is the team’s agreed-upon way of structuring domain knowledge and distinguishing the elements of most interest. A model captures how we choose to think about the domain as we select terms, break down concepts, and relate them.</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Utility of a Model in Domain-Driven Design</a:t>
            </a:r>
          </a:p>
        </p:txBody>
      </p:sp>
    </p:spTree>
    <p:extLst>
      <p:ext uri="{BB962C8B-B14F-4D97-AF65-F5344CB8AC3E}">
        <p14:creationId xmlns:p14="http://schemas.microsoft.com/office/powerpoint/2010/main" val="139543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Crunching Knowledge</a:t>
            </a:r>
          </a:p>
        </p:txBody>
      </p:sp>
    </p:spTree>
    <p:extLst>
      <p:ext uri="{BB962C8B-B14F-4D97-AF65-F5344CB8AC3E}">
        <p14:creationId xmlns:p14="http://schemas.microsoft.com/office/powerpoint/2010/main" val="340485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Example: designing a specialized software tool for printed-circuit board (PCB)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Learning from experts</a:t>
            </a:r>
          </a:p>
        </p:txBody>
      </p:sp>
      <p:pic>
        <p:nvPicPr>
          <p:cNvPr id="4" name="Diagram 1">
            <a:extLst>
              <a:ext uri="{FF2B5EF4-FFF2-40B4-BE49-F238E27FC236}">
                <a16:creationId xmlns:a16="http://schemas.microsoft.com/office/drawing/2014/main" id="{9DE8068C-AF01-4456-AB28-1A22107D96FB}"/>
              </a:ext>
            </a:extLst>
          </p:cNvPr>
          <p:cNvPicPr>
            <a:picLocks noChangeAspect="1"/>
          </p:cNvPicPr>
          <p:nvPr/>
        </p:nvPicPr>
        <p:blipFill>
          <a:blip r:embed="rId3"/>
          <a:stretch>
            <a:fillRect/>
          </a:stretch>
        </p:blipFill>
        <p:spPr>
          <a:xfrm>
            <a:off x="4372577" y="3429000"/>
            <a:ext cx="3419952" cy="695422"/>
          </a:xfrm>
          <a:prstGeom prst="rect">
            <a:avLst/>
          </a:prstGeom>
        </p:spPr>
      </p:pic>
      <p:pic>
        <p:nvPicPr>
          <p:cNvPr id="6" name="Diagram 2">
            <a:extLst>
              <a:ext uri="{FF2B5EF4-FFF2-40B4-BE49-F238E27FC236}">
                <a16:creationId xmlns:a16="http://schemas.microsoft.com/office/drawing/2014/main" id="{C0475AE8-98C6-4991-9B71-BDF1FA352266}"/>
              </a:ext>
            </a:extLst>
          </p:cNvPr>
          <p:cNvPicPr>
            <a:picLocks noChangeAspect="1"/>
          </p:cNvPicPr>
          <p:nvPr/>
        </p:nvPicPr>
        <p:blipFill>
          <a:blip r:embed="rId4"/>
          <a:stretch>
            <a:fillRect/>
          </a:stretch>
        </p:blipFill>
        <p:spPr>
          <a:xfrm>
            <a:off x="4095471" y="2523998"/>
            <a:ext cx="4001058" cy="1810003"/>
          </a:xfrm>
          <a:prstGeom prst="rect">
            <a:avLst/>
          </a:prstGeom>
        </p:spPr>
      </p:pic>
      <p:pic>
        <p:nvPicPr>
          <p:cNvPr id="7" name="Diagram 3">
            <a:extLst>
              <a:ext uri="{FF2B5EF4-FFF2-40B4-BE49-F238E27FC236}">
                <a16:creationId xmlns:a16="http://schemas.microsoft.com/office/drawing/2014/main" id="{92EB17A9-5AAA-42CD-9C17-B9D41623C29C}"/>
              </a:ext>
            </a:extLst>
          </p:cNvPr>
          <p:cNvPicPr>
            <a:picLocks noChangeAspect="1"/>
          </p:cNvPicPr>
          <p:nvPr/>
        </p:nvPicPr>
        <p:blipFill>
          <a:blip r:embed="rId5"/>
          <a:stretch>
            <a:fillRect/>
          </a:stretch>
        </p:blipFill>
        <p:spPr>
          <a:xfrm>
            <a:off x="4119286" y="2657367"/>
            <a:ext cx="3953427" cy="1543265"/>
          </a:xfrm>
          <a:prstGeom prst="rect">
            <a:avLst/>
          </a:prstGeom>
        </p:spPr>
      </p:pic>
      <p:pic>
        <p:nvPicPr>
          <p:cNvPr id="8" name="Diagram 4">
            <a:extLst>
              <a:ext uri="{FF2B5EF4-FFF2-40B4-BE49-F238E27FC236}">
                <a16:creationId xmlns:a16="http://schemas.microsoft.com/office/drawing/2014/main" id="{E29E458B-E685-44AE-B1DB-96E444C15B41}"/>
              </a:ext>
            </a:extLst>
          </p:cNvPr>
          <p:cNvPicPr>
            <a:picLocks noChangeAspect="1"/>
          </p:cNvPicPr>
          <p:nvPr/>
        </p:nvPicPr>
        <p:blipFill>
          <a:blip r:embed="rId6"/>
          <a:stretch>
            <a:fillRect/>
          </a:stretch>
        </p:blipFill>
        <p:spPr>
          <a:xfrm>
            <a:off x="3148443" y="2233444"/>
            <a:ext cx="5868219" cy="2391109"/>
          </a:xfrm>
          <a:prstGeom prst="rect">
            <a:avLst/>
          </a:prstGeom>
        </p:spPr>
      </p:pic>
      <p:pic>
        <p:nvPicPr>
          <p:cNvPr id="9" name="Diagram 5">
            <a:extLst>
              <a:ext uri="{FF2B5EF4-FFF2-40B4-BE49-F238E27FC236}">
                <a16:creationId xmlns:a16="http://schemas.microsoft.com/office/drawing/2014/main" id="{2D5E10EB-BE77-4ECD-A4D8-553D8312D32C}"/>
              </a:ext>
            </a:extLst>
          </p:cNvPr>
          <p:cNvPicPr>
            <a:picLocks noChangeAspect="1"/>
          </p:cNvPicPr>
          <p:nvPr/>
        </p:nvPicPr>
        <p:blipFill>
          <a:blip r:embed="rId7"/>
          <a:stretch>
            <a:fillRect/>
          </a:stretch>
        </p:blipFill>
        <p:spPr>
          <a:xfrm>
            <a:off x="2200094" y="2438261"/>
            <a:ext cx="7791809" cy="2584843"/>
          </a:xfrm>
          <a:prstGeom prst="rect">
            <a:avLst/>
          </a:prstGeom>
        </p:spPr>
      </p:pic>
      <p:pic>
        <p:nvPicPr>
          <p:cNvPr id="10" name="Diagram 6">
            <a:extLst>
              <a:ext uri="{FF2B5EF4-FFF2-40B4-BE49-F238E27FC236}">
                <a16:creationId xmlns:a16="http://schemas.microsoft.com/office/drawing/2014/main" id="{EA8A93C6-B853-4663-A767-4D6B1D85031D}"/>
              </a:ext>
            </a:extLst>
          </p:cNvPr>
          <p:cNvPicPr>
            <a:picLocks noChangeAspect="1"/>
          </p:cNvPicPr>
          <p:nvPr/>
        </p:nvPicPr>
        <p:blipFill>
          <a:blip r:embed="rId8"/>
          <a:stretch>
            <a:fillRect/>
          </a:stretch>
        </p:blipFill>
        <p:spPr>
          <a:xfrm>
            <a:off x="3642970" y="2566867"/>
            <a:ext cx="4906060" cy="2419688"/>
          </a:xfrm>
          <a:prstGeom prst="rect">
            <a:avLst/>
          </a:prstGeom>
        </p:spPr>
      </p:pic>
      <p:pic>
        <p:nvPicPr>
          <p:cNvPr id="11" name="Diagram 7">
            <a:extLst>
              <a:ext uri="{FF2B5EF4-FFF2-40B4-BE49-F238E27FC236}">
                <a16:creationId xmlns:a16="http://schemas.microsoft.com/office/drawing/2014/main" id="{55C7D974-DA2D-43FE-B2BF-6CB371A7E69C}"/>
              </a:ext>
            </a:extLst>
          </p:cNvPr>
          <p:cNvPicPr>
            <a:picLocks noChangeAspect="1"/>
          </p:cNvPicPr>
          <p:nvPr/>
        </p:nvPicPr>
        <p:blipFill>
          <a:blip r:embed="rId9"/>
          <a:stretch>
            <a:fillRect/>
          </a:stretch>
        </p:blipFill>
        <p:spPr>
          <a:xfrm>
            <a:off x="3338127" y="2614499"/>
            <a:ext cx="5515745" cy="2324424"/>
          </a:xfrm>
          <a:prstGeom prst="rect">
            <a:avLst/>
          </a:prstGeom>
        </p:spPr>
      </p:pic>
    </p:spTree>
    <p:extLst>
      <p:ext uri="{BB962C8B-B14F-4D97-AF65-F5344CB8AC3E}">
        <p14:creationId xmlns:p14="http://schemas.microsoft.com/office/powerpoint/2010/main" val="38689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lnSpc>
                <a:spcPct val="150000"/>
              </a:lnSpc>
              <a:buFont typeface="+mj-lt"/>
              <a:buAutoNum type="arabicPeriod"/>
            </a:pPr>
            <a:r>
              <a:rPr lang="en-US" dirty="0"/>
              <a:t>Binding the model and the implementation.</a:t>
            </a:r>
          </a:p>
          <a:p>
            <a:pPr marL="457200" indent="-457200">
              <a:lnSpc>
                <a:spcPct val="150000"/>
              </a:lnSpc>
              <a:buFont typeface="+mj-lt"/>
              <a:buAutoNum type="arabicPeriod"/>
            </a:pPr>
            <a:r>
              <a:rPr lang="en-US" dirty="0"/>
              <a:t>Cultivating a language based on the model</a:t>
            </a:r>
          </a:p>
          <a:p>
            <a:pPr marL="457200" indent="-457200">
              <a:lnSpc>
                <a:spcPct val="150000"/>
              </a:lnSpc>
              <a:buFont typeface="+mj-lt"/>
              <a:buAutoNum type="arabicPeriod"/>
            </a:pPr>
            <a:r>
              <a:rPr lang="en-US" dirty="0"/>
              <a:t>Developing a knowledge-rich model.</a:t>
            </a:r>
          </a:p>
          <a:p>
            <a:pPr marL="457200" indent="-457200">
              <a:lnSpc>
                <a:spcPct val="150000"/>
              </a:lnSpc>
              <a:buFont typeface="+mj-lt"/>
              <a:buAutoNum type="arabicPeriod"/>
            </a:pPr>
            <a:r>
              <a:rPr lang="en-US" dirty="0"/>
              <a:t>Distilling the model.</a:t>
            </a:r>
          </a:p>
          <a:p>
            <a:pPr marL="457200" indent="-457200">
              <a:lnSpc>
                <a:spcPct val="150000"/>
              </a:lnSpc>
              <a:buFont typeface="+mj-lt"/>
              <a:buAutoNum type="arabicPeriod"/>
            </a:pPr>
            <a:r>
              <a:rPr lang="en-US" dirty="0"/>
              <a:t>Brainstorming and experimenting.</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Ingredients of Effective Modeling</a:t>
            </a:r>
          </a:p>
        </p:txBody>
      </p:sp>
      <p:pic>
        <p:nvPicPr>
          <p:cNvPr id="5" name="Picture 4" descr="A close up of a sign&#10;&#10;Description automatically generated">
            <a:extLst>
              <a:ext uri="{FF2B5EF4-FFF2-40B4-BE49-F238E27FC236}">
                <a16:creationId xmlns:a16="http://schemas.microsoft.com/office/drawing/2014/main" id="{ED7F3BD0-2C29-463C-AB10-8FA0CA509EFE}"/>
              </a:ext>
            </a:extLst>
          </p:cNvPr>
          <p:cNvPicPr>
            <a:picLocks noChangeAspect="1"/>
          </p:cNvPicPr>
          <p:nvPr/>
        </p:nvPicPr>
        <p:blipFill>
          <a:blip r:embed="rId3"/>
          <a:stretch>
            <a:fillRect/>
          </a:stretch>
        </p:blipFill>
        <p:spPr>
          <a:xfrm>
            <a:off x="9240012" y="3504508"/>
            <a:ext cx="1888744" cy="2615184"/>
          </a:xfrm>
          <a:prstGeom prst="rect">
            <a:avLst/>
          </a:prstGeom>
        </p:spPr>
      </p:pic>
    </p:spTree>
    <p:extLst>
      <p:ext uri="{BB962C8B-B14F-4D97-AF65-F5344CB8AC3E}">
        <p14:creationId xmlns:p14="http://schemas.microsoft.com/office/powerpoint/2010/main" val="274698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157902" cy="4767330"/>
          </a:xfrm>
        </p:spPr>
        <p:txBody>
          <a:bodyPr/>
          <a:lstStyle/>
          <a:p>
            <a:pPr marL="342900" indent="-342900">
              <a:spcBef>
                <a:spcPts val="1200"/>
              </a:spcBef>
              <a:buFont typeface="Arial" panose="020B0604020202020204" pitchFamily="34" charset="0"/>
              <a:buChar char="•"/>
            </a:pPr>
            <a:r>
              <a:rPr lang="en-US" b="0" dirty="0"/>
              <a:t>Effective domain modelers are knowledge crunchers. They take a torrent of information and probe for the relevant trickle. They try one organizing idea after another, searching for the simple view that makes sense of the mass.</a:t>
            </a:r>
          </a:p>
          <a:p>
            <a:pPr marL="342900" indent="-342900">
              <a:spcBef>
                <a:spcPts val="1200"/>
              </a:spcBef>
              <a:buFont typeface="Arial" panose="020B0604020202020204" pitchFamily="34" charset="0"/>
              <a:buChar char="•"/>
            </a:pPr>
            <a:r>
              <a:rPr lang="en-US" b="0" dirty="0"/>
              <a:t>Many models are tried and rejected or transformed. Success comes in an emerging set of abstract concepts that makes sense of all the detail. </a:t>
            </a:r>
          </a:p>
          <a:p>
            <a:pPr marL="342900" indent="-342900">
              <a:spcBef>
                <a:spcPts val="1200"/>
              </a:spcBef>
              <a:buFont typeface="Arial" panose="020B0604020202020204" pitchFamily="34" charset="0"/>
              <a:buChar char="•"/>
            </a:pPr>
            <a:r>
              <a:rPr lang="en-US" b="0" dirty="0"/>
              <a:t>Knowledge crunching is not a solitary activity. A team of developers and domain experts collaborate, typically led by developers.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Knowledge Crunching</a:t>
            </a:r>
          </a:p>
        </p:txBody>
      </p:sp>
      <p:pic>
        <p:nvPicPr>
          <p:cNvPr id="5" name="Picture 4" descr="A picture containing drawing&#10;&#10;Description automatically generated">
            <a:extLst>
              <a:ext uri="{FF2B5EF4-FFF2-40B4-BE49-F238E27FC236}">
                <a16:creationId xmlns:a16="http://schemas.microsoft.com/office/drawing/2014/main" id="{2F25CADE-C6D3-448C-9503-1124AF63CB79}"/>
              </a:ext>
            </a:extLst>
          </p:cNvPr>
          <p:cNvPicPr>
            <a:picLocks noChangeAspect="1"/>
          </p:cNvPicPr>
          <p:nvPr/>
        </p:nvPicPr>
        <p:blipFill>
          <a:blip r:embed="rId3"/>
          <a:stretch>
            <a:fillRect/>
          </a:stretch>
        </p:blipFill>
        <p:spPr>
          <a:xfrm>
            <a:off x="8893302" y="2271109"/>
            <a:ext cx="3103626" cy="2315782"/>
          </a:xfrm>
          <a:prstGeom prst="rect">
            <a:avLst/>
          </a:prstGeom>
        </p:spPr>
      </p:pic>
    </p:spTree>
    <p:extLst>
      <p:ext uri="{BB962C8B-B14F-4D97-AF65-F5344CB8AC3E}">
        <p14:creationId xmlns:p14="http://schemas.microsoft.com/office/powerpoint/2010/main" val="304916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Communication and the Use of Language</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645582" cy="4767330"/>
          </a:xfrm>
        </p:spPr>
        <p:txBody>
          <a:bodyPr/>
          <a:lstStyle/>
          <a:p>
            <a:pPr marL="342900" indent="-342900">
              <a:spcBef>
                <a:spcPts val="1200"/>
              </a:spcBef>
              <a:buFont typeface="Arial" panose="020B0604020202020204" pitchFamily="34" charset="0"/>
              <a:buChar char="•"/>
            </a:pPr>
            <a:r>
              <a:rPr lang="en-US" b="0" dirty="0"/>
              <a:t>A project faces serious problems when its language is fractured. Domain experts use their jargon while technical team members have their own language tuned for discussing the domain in terms of design.</a:t>
            </a:r>
          </a:p>
          <a:p>
            <a:pPr marL="342900" indent="-342900">
              <a:spcBef>
                <a:spcPts val="1200"/>
              </a:spcBef>
              <a:buFont typeface="Arial" panose="020B0604020202020204" pitchFamily="34" charset="0"/>
              <a:buChar char="•"/>
            </a:pPr>
            <a:r>
              <a:rPr lang="en-US" b="0" dirty="0"/>
              <a:t>The terminology of day-to-day discussions is disconnected from the terminology embedded in the code.</a:t>
            </a:r>
          </a:p>
          <a:p>
            <a:pPr marL="342900" indent="-342900">
              <a:spcBef>
                <a:spcPts val="1200"/>
              </a:spcBef>
              <a:buFont typeface="Arial" panose="020B0604020202020204" pitchFamily="34" charset="0"/>
              <a:buChar char="•"/>
            </a:pPr>
            <a:r>
              <a:rPr lang="en-US" b="0" dirty="0"/>
              <a:t>Translation blunts communication and makes knowledge crunching anemic.</a:t>
            </a:r>
          </a:p>
          <a:p>
            <a:pPr marL="342900" indent="-342900">
              <a:spcBef>
                <a:spcPts val="1200"/>
              </a:spcBef>
              <a:buFont typeface="Arial" panose="020B0604020202020204" pitchFamily="34" charset="0"/>
              <a:buChar char="•"/>
            </a:pPr>
            <a:r>
              <a:rPr lang="en-US" b="0" dirty="0"/>
              <a:t>Yet none of these dialects can be a common language because none serves all needs.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 common problem in communication</a:t>
            </a:r>
          </a:p>
        </p:txBody>
      </p:sp>
      <p:pic>
        <p:nvPicPr>
          <p:cNvPr id="5" name="Picture 4" descr="A close up of a logo&#10;&#10;Description automatically generated">
            <a:extLst>
              <a:ext uri="{FF2B5EF4-FFF2-40B4-BE49-F238E27FC236}">
                <a16:creationId xmlns:a16="http://schemas.microsoft.com/office/drawing/2014/main" id="{180D0817-4AAF-4C62-81DE-A376D447E8C1}"/>
              </a:ext>
            </a:extLst>
          </p:cNvPr>
          <p:cNvPicPr>
            <a:picLocks noChangeAspect="1"/>
          </p:cNvPicPr>
          <p:nvPr/>
        </p:nvPicPr>
        <p:blipFill>
          <a:blip r:embed="rId3"/>
          <a:stretch>
            <a:fillRect/>
          </a:stretch>
        </p:blipFill>
        <p:spPr>
          <a:xfrm>
            <a:off x="9144000" y="2000250"/>
            <a:ext cx="2857500" cy="2857500"/>
          </a:xfrm>
          <a:prstGeom prst="rect">
            <a:avLst/>
          </a:prstGeom>
        </p:spPr>
      </p:pic>
    </p:spTree>
    <p:extLst>
      <p:ext uri="{BB962C8B-B14F-4D97-AF65-F5344CB8AC3E}">
        <p14:creationId xmlns:p14="http://schemas.microsoft.com/office/powerpoint/2010/main" val="2741964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Use the model as the backbone of a language. Commit the team to exercising that language relentlessly in all communication within the team and in the code.</a:t>
            </a:r>
          </a:p>
          <a:p>
            <a:pPr marL="342900" indent="-342900">
              <a:spcBef>
                <a:spcPts val="1200"/>
              </a:spcBef>
              <a:buFont typeface="Arial" panose="020B0604020202020204" pitchFamily="34" charset="0"/>
              <a:buChar char="•"/>
            </a:pPr>
            <a:r>
              <a:rPr lang="en-US" b="0" dirty="0"/>
              <a:t>Iron out difficulties by experimenting with alternative expressions, which reflect alternative models. Then refactor the code, renaming classes, methods, and modules to conform to the new model.</a:t>
            </a:r>
          </a:p>
          <a:p>
            <a:pPr marL="342900" indent="-342900">
              <a:spcBef>
                <a:spcPts val="1200"/>
              </a:spcBef>
              <a:buFont typeface="Arial" panose="020B0604020202020204" pitchFamily="34" charset="0"/>
              <a:buChar char="•"/>
            </a:pPr>
            <a:r>
              <a:rPr lang="en-US" b="0" dirty="0"/>
              <a:t>Recognize that a change in the UBIQUITOUS LANGUAGE is a change to the model.</a:t>
            </a:r>
          </a:p>
          <a:p>
            <a:pPr marL="342900" indent="-342900">
              <a:spcBef>
                <a:spcPts val="1200"/>
              </a:spcBef>
              <a:buFont typeface="Arial" panose="020B0604020202020204" pitchFamily="34" charset="0"/>
              <a:buChar char="•"/>
            </a:pPr>
            <a:r>
              <a:rPr lang="en-US" b="0" dirty="0"/>
              <a:t>Domain experts should object to terms or structures that are awkward or inadequate to convey domain understanding; developers should watch for ambiguity or inconsistency that will trip up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Ubiquitous Language as a solution</a:t>
            </a:r>
          </a:p>
        </p:txBody>
      </p:sp>
    </p:spTree>
    <p:extLst>
      <p:ext uri="{BB962C8B-B14F-4D97-AF65-F5344CB8AC3E}">
        <p14:creationId xmlns:p14="http://schemas.microsoft.com/office/powerpoint/2010/main" val="258596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670555" cy="4767330"/>
          </a:xfrm>
        </p:spPr>
        <p:txBody>
          <a:bodyPr/>
          <a:lstStyle/>
          <a:p>
            <a:pPr marL="342900" indent="-342900">
              <a:spcBef>
                <a:spcPts val="1200"/>
              </a:spcBef>
              <a:buFont typeface="Arial" panose="020B0604020202020204" pitchFamily="34" charset="0"/>
              <a:buChar char="•"/>
            </a:pPr>
            <a:r>
              <a:rPr lang="en-US" b="0" dirty="0"/>
              <a:t>Technical people often feel the need to “shield” the business experts from the domain model.</a:t>
            </a:r>
            <a:endParaRPr lang="ru-UA" b="0" dirty="0"/>
          </a:p>
          <a:p>
            <a:pPr marL="342900" indent="-342900">
              <a:spcBef>
                <a:spcPts val="1200"/>
              </a:spcBef>
              <a:buFont typeface="Arial" panose="020B0604020202020204" pitchFamily="34" charset="0"/>
              <a:buChar char="•"/>
            </a:pPr>
            <a:r>
              <a:rPr lang="en-US" b="0" dirty="0"/>
              <a:t>Of course there are technical components of the design that may not concern the domain experts, but the core of the model had better</a:t>
            </a:r>
            <a:r>
              <a:rPr lang="ru-UA" b="0" dirty="0"/>
              <a:t> </a:t>
            </a:r>
            <a:r>
              <a:rPr lang="en-US" b="0" dirty="0"/>
              <a:t>interest them. Too abstract? Then how do you know the abstractions are sound? Do you understand the domain as deeply as they do?</a:t>
            </a:r>
            <a:endParaRPr lang="ru-UA" b="0" dirty="0"/>
          </a:p>
          <a:p>
            <a:pPr marL="342900" indent="-342900">
              <a:spcBef>
                <a:spcPts val="1200"/>
              </a:spcBef>
              <a:buFont typeface="Arial" panose="020B0604020202020204" pitchFamily="34" charset="0"/>
              <a:buChar char="•"/>
            </a:pPr>
            <a:r>
              <a:rPr lang="en-US" b="0" dirty="0"/>
              <a:t>If sophisticated domain experts don’t understand the model, there is something wrong with the model.</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One Team, One Language</a:t>
            </a:r>
          </a:p>
        </p:txBody>
      </p:sp>
      <p:pic>
        <p:nvPicPr>
          <p:cNvPr id="8" name="Picture 7" descr="A picture containing game, drawing&#10;&#10;Description automatically generated">
            <a:extLst>
              <a:ext uri="{FF2B5EF4-FFF2-40B4-BE49-F238E27FC236}">
                <a16:creationId xmlns:a16="http://schemas.microsoft.com/office/drawing/2014/main" id="{FB6B919C-ACF7-44BE-9CAB-71CF07589968}"/>
              </a:ext>
            </a:extLst>
          </p:cNvPr>
          <p:cNvPicPr>
            <a:picLocks noChangeAspect="1"/>
          </p:cNvPicPr>
          <p:nvPr/>
        </p:nvPicPr>
        <p:blipFill>
          <a:blip r:embed="rId3"/>
          <a:stretch>
            <a:fillRect/>
          </a:stretch>
        </p:blipFill>
        <p:spPr>
          <a:xfrm>
            <a:off x="8168973" y="1835012"/>
            <a:ext cx="3925491" cy="3187975"/>
          </a:xfrm>
          <a:prstGeom prst="rect">
            <a:avLst/>
          </a:prstGeom>
        </p:spPr>
      </p:pic>
    </p:spTree>
    <p:extLst>
      <p:ext uri="{BB962C8B-B14F-4D97-AF65-F5344CB8AC3E}">
        <p14:creationId xmlns:p14="http://schemas.microsoft.com/office/powerpoint/2010/main" val="5858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book by Eric Evans.</a:t>
            </a:r>
          </a:p>
          <a:p>
            <a:r>
              <a:rPr lang="en-US" dirty="0"/>
              <a:t>This book was published in 2003 and Eric Evans introduce</a:t>
            </a:r>
            <a:r>
              <a:rPr lang="ru-UA" dirty="0"/>
              <a:t>в</a:t>
            </a:r>
            <a:r>
              <a:rPr lang="en-US" dirty="0"/>
              <a:t>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Binding Model and Implementation</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0876718" cy="4767330"/>
          </a:xfrm>
        </p:spPr>
        <p:txBody>
          <a:bodyPr/>
          <a:lstStyle/>
          <a:p>
            <a:pPr marL="342900" indent="-342900">
              <a:spcBef>
                <a:spcPts val="1200"/>
              </a:spcBef>
              <a:buFont typeface="Arial" panose="020B0604020202020204" pitchFamily="34" charset="0"/>
              <a:buChar char="•"/>
            </a:pPr>
            <a:r>
              <a:rPr lang="en-US" b="0" dirty="0"/>
              <a:t>If the design, or some central part of it, does not map to the domain model, that model is of little value, and the correctness of the software is suspect.</a:t>
            </a:r>
            <a:endParaRPr lang="ru-UA" b="0" dirty="0"/>
          </a:p>
          <a:p>
            <a:pPr marL="342900" indent="-342900">
              <a:spcBef>
                <a:spcPts val="1200"/>
              </a:spcBef>
              <a:buFont typeface="Arial" panose="020B0604020202020204" pitchFamily="34" charset="0"/>
              <a:buChar char="•"/>
            </a:pPr>
            <a:r>
              <a:rPr lang="en-US" b="0" dirty="0"/>
              <a:t>At the same time, complex mappings between models and design functions are difficult to understand and, in practice, impossible to maintain as the design changes. A deadly divide opens between analysis and design so that insight gained in each of those activities does not feed into the other.</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Mismatch between Design and Domain Model</a:t>
            </a:r>
          </a:p>
        </p:txBody>
      </p:sp>
      <p:pic>
        <p:nvPicPr>
          <p:cNvPr id="1026" name="Picture 2" descr="cart is related to item, item is related to product and price">
            <a:extLst>
              <a:ext uri="{FF2B5EF4-FFF2-40B4-BE49-F238E27FC236}">
                <a16:creationId xmlns:a16="http://schemas.microsoft.com/office/drawing/2014/main" id="{8DE7E8D2-89C2-4DAD-9654-D7487E3E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25" y="5022154"/>
            <a:ext cx="4086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11" name="Not Equal 10">
            <a:extLst>
              <a:ext uri="{FF2B5EF4-FFF2-40B4-BE49-F238E27FC236}">
                <a16:creationId xmlns:a16="http://schemas.microsoft.com/office/drawing/2014/main" id="{7EE7BE0F-F539-4889-958D-1B4961DB3248}"/>
              </a:ext>
            </a:extLst>
          </p:cNvPr>
          <p:cNvSpPr/>
          <p:nvPr/>
        </p:nvSpPr>
        <p:spPr>
          <a:xfrm>
            <a:off x="5022377" y="5172856"/>
            <a:ext cx="914400" cy="914400"/>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969F20E-509F-431C-92CA-4B110087514A}"/>
              </a:ext>
            </a:extLst>
          </p:cNvPr>
          <p:cNvPicPr>
            <a:picLocks noChangeAspect="1"/>
          </p:cNvPicPr>
          <p:nvPr/>
        </p:nvPicPr>
        <p:blipFill>
          <a:blip r:embed="rId4"/>
          <a:stretch>
            <a:fillRect/>
          </a:stretch>
        </p:blipFill>
        <p:spPr>
          <a:xfrm>
            <a:off x="6766192" y="4593606"/>
            <a:ext cx="5010183" cy="1824063"/>
          </a:xfrm>
          <a:prstGeom prst="rect">
            <a:avLst/>
          </a:prstGeom>
        </p:spPr>
      </p:pic>
    </p:spTree>
    <p:extLst>
      <p:ext uri="{BB962C8B-B14F-4D97-AF65-F5344CB8AC3E}">
        <p14:creationId xmlns:p14="http://schemas.microsoft.com/office/powerpoint/2010/main" val="1865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Design a portion of the software system to reflect the domain model in a very literal way, so that mapping is obvious.</a:t>
            </a:r>
          </a:p>
          <a:p>
            <a:pPr marL="342900" indent="-342900">
              <a:spcBef>
                <a:spcPts val="1200"/>
              </a:spcBef>
              <a:buFont typeface="Arial" panose="020B0604020202020204" pitchFamily="34" charset="0"/>
              <a:buChar char="•"/>
            </a:pPr>
            <a:r>
              <a:rPr lang="en-US" b="0" dirty="0"/>
              <a:t>Revisit the model and modify it to be implemented more naturally in software, even as you seek to make it reflect deeper insight into the domain.</a:t>
            </a:r>
          </a:p>
          <a:p>
            <a:pPr marL="342900" indent="-342900">
              <a:spcBef>
                <a:spcPts val="1200"/>
              </a:spcBef>
              <a:buFont typeface="Arial" panose="020B0604020202020204" pitchFamily="34" charset="0"/>
              <a:buChar char="•"/>
            </a:pPr>
            <a:r>
              <a:rPr lang="en-US" b="0" dirty="0"/>
              <a:t>Demand a single model that serves both purposes well, in addition to supporting a robust UBIQUITOUS LANGUAGE.</a:t>
            </a:r>
          </a:p>
          <a:p>
            <a:pPr marL="342900" indent="-342900">
              <a:spcBef>
                <a:spcPts val="1200"/>
              </a:spcBef>
              <a:buFont typeface="Arial" panose="020B0604020202020204" pitchFamily="34" charset="0"/>
              <a:buChar char="•"/>
            </a:pPr>
            <a:r>
              <a:rPr lang="en-US" b="0" dirty="0"/>
              <a:t>Draw from the model the terminology used in the design and the basic assignment of responsibilities. The code becomes an expression of the model, so a change to the code may be a change to the model. Its effect must ripple through the rest of the project’s activities accordingly.</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it-IT" dirty="0"/>
              <a:t>How to Bind Model and Implementation?</a:t>
            </a:r>
            <a:endParaRPr lang="en-US" dirty="0"/>
          </a:p>
        </p:txBody>
      </p:sp>
    </p:spTree>
    <p:extLst>
      <p:ext uri="{BB962C8B-B14F-4D97-AF65-F5344CB8AC3E}">
        <p14:creationId xmlns:p14="http://schemas.microsoft.com/office/powerpoint/2010/main" val="53934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All teams have specialized roles for members, but </a:t>
            </a:r>
            <a:r>
              <a:rPr lang="en-US" dirty="0" err="1"/>
              <a:t>overseparation</a:t>
            </a:r>
            <a:r>
              <a:rPr lang="en-US" dirty="0"/>
              <a:t> of responsibility for analysis, modeling, design, and programming interferes with Model-Driven Design.</a:t>
            </a:r>
          </a:p>
          <a:p>
            <a:pPr marL="342900" indent="-342900">
              <a:spcBef>
                <a:spcPts val="1200"/>
              </a:spcBef>
              <a:buFont typeface="Arial" panose="020B0604020202020204" pitchFamily="34" charset="0"/>
              <a:buChar char="•"/>
            </a:pPr>
            <a:r>
              <a:rPr lang="en-US" dirty="0"/>
              <a:t>If the people who write the code do not feel responsible for the model, or don’t understand how to make the model work for an application, then the model has nothing to do with the software.</a:t>
            </a:r>
            <a:endParaRPr lang="ru-UA" dirty="0"/>
          </a:p>
          <a:p>
            <a:pPr marL="342900" indent="-342900">
              <a:spcBef>
                <a:spcPts val="1200"/>
              </a:spcBef>
              <a:buFont typeface="Arial" panose="020B0604020202020204" pitchFamily="34" charset="0"/>
              <a:buChar char="•"/>
            </a:pPr>
            <a:r>
              <a:rPr lang="en-US" dirty="0"/>
              <a:t>If developers don’t realize that changing code changes the model, then their refactoring will weaken the model rather than strengthen it.</a:t>
            </a:r>
          </a:p>
          <a:p>
            <a:pPr marL="342900" indent="-342900">
              <a:spcBef>
                <a:spcPts val="1200"/>
              </a:spcBef>
              <a:buFont typeface="Arial" panose="020B0604020202020204" pitchFamily="34" charset="0"/>
              <a:buChar char="•"/>
            </a:pPr>
            <a:r>
              <a:rPr lang="en-US" dirty="0"/>
              <a:t>The knowledge and skills of experienced designers won’t be transferred to other developers if the division of labor prevents the kind of collaboration that conveys subtleties of coding a Model-Driven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Pitfall: </a:t>
            </a:r>
            <a:r>
              <a:rPr lang="en-US" dirty="0" err="1"/>
              <a:t>Overseparation</a:t>
            </a:r>
            <a:r>
              <a:rPr lang="en-US" dirty="0"/>
              <a:t> of Responsibility</a:t>
            </a:r>
          </a:p>
        </p:txBody>
      </p:sp>
    </p:spTree>
    <p:extLst>
      <p:ext uri="{BB962C8B-B14F-4D97-AF65-F5344CB8AC3E}">
        <p14:creationId xmlns:p14="http://schemas.microsoft.com/office/powerpoint/2010/main" val="25909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Any technical person contributing to the model must spend some time touching the code, whatever primary role he or she plays on the project. </a:t>
            </a:r>
          </a:p>
          <a:p>
            <a:pPr marL="342900" indent="-342900">
              <a:spcBef>
                <a:spcPts val="1200"/>
              </a:spcBef>
              <a:buFont typeface="Arial" panose="020B0604020202020204" pitchFamily="34" charset="0"/>
              <a:buChar char="•"/>
            </a:pPr>
            <a:r>
              <a:rPr lang="en-US" dirty="0"/>
              <a:t>Anyone responsible for changing code must learn to express a model through the code.</a:t>
            </a:r>
          </a:p>
          <a:p>
            <a:pPr marL="342900" indent="-342900">
              <a:spcBef>
                <a:spcPts val="1200"/>
              </a:spcBef>
              <a:buFont typeface="Arial" panose="020B0604020202020204" pitchFamily="34" charset="0"/>
              <a:buChar char="•"/>
            </a:pPr>
            <a:r>
              <a:rPr lang="en-US" dirty="0"/>
              <a:t>Every developer must be involved in some level of discussion about the model and have contact with domain experts.</a:t>
            </a:r>
          </a:p>
          <a:p>
            <a:pPr marL="342900" indent="-342900">
              <a:spcBef>
                <a:spcPts val="1200"/>
              </a:spcBef>
              <a:buFont typeface="Arial" panose="020B0604020202020204" pitchFamily="34" charset="0"/>
              <a:buChar char="•"/>
            </a:pPr>
            <a:r>
              <a:rPr lang="en-US" dirty="0"/>
              <a:t>Those who contribute in different ways must consciously engage those who touch the code in a dynamic exchange of model ideas through the UBIQUITOUS LANGUAGE.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Recommendations</a:t>
            </a:r>
          </a:p>
        </p:txBody>
      </p:sp>
    </p:spTree>
    <p:extLst>
      <p:ext uri="{BB962C8B-B14F-4D97-AF65-F5344CB8AC3E}">
        <p14:creationId xmlns:p14="http://schemas.microsoft.com/office/powerpoint/2010/main" val="63821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Isolating the Domain</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spTree>
    <p:extLst>
      <p:ext uri="{BB962C8B-B14F-4D97-AF65-F5344CB8AC3E}">
        <p14:creationId xmlns:p14="http://schemas.microsoft.com/office/powerpoint/2010/main" val="5664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Domain Layer Is Where the Model Lives</a:t>
            </a:r>
          </a:p>
        </p:txBody>
      </p:sp>
    </p:spTree>
    <p:extLst>
      <p:ext uri="{BB962C8B-B14F-4D97-AF65-F5344CB8AC3E}">
        <p14:creationId xmlns:p14="http://schemas.microsoft.com/office/powerpoint/2010/main" val="232139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Smart UI Anti-Pattern</a:t>
            </a:r>
          </a:p>
        </p:txBody>
      </p:sp>
    </p:spTree>
    <p:extLst>
      <p:ext uri="{BB962C8B-B14F-4D97-AF65-F5344CB8AC3E}">
        <p14:creationId xmlns:p14="http://schemas.microsoft.com/office/powerpoint/2010/main" val="183291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Other Kinds of Isolation</a:t>
            </a:r>
          </a:p>
        </p:txBody>
      </p:sp>
    </p:spTree>
    <p:extLst>
      <p:ext uri="{BB962C8B-B14F-4D97-AF65-F5344CB8AC3E}">
        <p14:creationId xmlns:p14="http://schemas.microsoft.com/office/powerpoint/2010/main" val="421547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 Model Expressed in Software</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Associations</a:t>
            </a:r>
          </a:p>
        </p:txBody>
      </p:sp>
    </p:spTree>
    <p:extLst>
      <p:ext uri="{BB962C8B-B14F-4D97-AF65-F5344CB8AC3E}">
        <p14:creationId xmlns:p14="http://schemas.microsoft.com/office/powerpoint/2010/main" val="328700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(Reference Objects)</a:t>
            </a:r>
          </a:p>
        </p:txBody>
      </p:sp>
    </p:spTree>
    <p:extLst>
      <p:ext uri="{BB962C8B-B14F-4D97-AF65-F5344CB8AC3E}">
        <p14:creationId xmlns:p14="http://schemas.microsoft.com/office/powerpoint/2010/main" val="427331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Value Objects</a:t>
            </a:r>
          </a:p>
        </p:txBody>
      </p:sp>
    </p:spTree>
    <p:extLst>
      <p:ext uri="{BB962C8B-B14F-4D97-AF65-F5344CB8AC3E}">
        <p14:creationId xmlns:p14="http://schemas.microsoft.com/office/powerpoint/2010/main" val="262292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Services</a:t>
            </a:r>
          </a:p>
        </p:txBody>
      </p:sp>
    </p:spTree>
    <p:extLst>
      <p:ext uri="{BB962C8B-B14F-4D97-AF65-F5344CB8AC3E}">
        <p14:creationId xmlns:p14="http://schemas.microsoft.com/office/powerpoint/2010/main" val="344773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 (Packages)</a:t>
            </a:r>
          </a:p>
        </p:txBody>
      </p:sp>
    </p:spTree>
    <p:extLst>
      <p:ext uri="{BB962C8B-B14F-4D97-AF65-F5344CB8AC3E}">
        <p14:creationId xmlns:p14="http://schemas.microsoft.com/office/powerpoint/2010/main" val="3133996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Modeling Paradigms</a:t>
            </a:r>
          </a:p>
        </p:txBody>
      </p:sp>
    </p:spTree>
    <p:extLst>
      <p:ext uri="{BB962C8B-B14F-4D97-AF65-F5344CB8AC3E}">
        <p14:creationId xmlns:p14="http://schemas.microsoft.com/office/powerpoint/2010/main" val="111995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The Life Cycle of a Domain Object</a:t>
            </a:r>
          </a:p>
          <a:p>
            <a:endParaRPr lang="en-US" dirty="0"/>
          </a:p>
        </p:txBody>
      </p:sp>
    </p:spTree>
    <p:extLst>
      <p:ext uri="{BB962C8B-B14F-4D97-AF65-F5344CB8AC3E}">
        <p14:creationId xmlns:p14="http://schemas.microsoft.com/office/powerpoint/2010/main" val="18851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Aggregates</a:t>
            </a:r>
          </a:p>
        </p:txBody>
      </p:sp>
    </p:spTree>
    <p:extLst>
      <p:ext uri="{BB962C8B-B14F-4D97-AF65-F5344CB8AC3E}">
        <p14:creationId xmlns:p14="http://schemas.microsoft.com/office/powerpoint/2010/main" val="312524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Factories</a:t>
            </a:r>
          </a:p>
        </p:txBody>
      </p:sp>
    </p:spTree>
    <p:extLst>
      <p:ext uri="{BB962C8B-B14F-4D97-AF65-F5344CB8AC3E}">
        <p14:creationId xmlns:p14="http://schemas.microsoft.com/office/powerpoint/2010/main" val="231393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Repositories</a:t>
            </a:r>
          </a:p>
        </p:txBody>
      </p:sp>
    </p:spTree>
    <p:extLst>
      <p:ext uri="{BB962C8B-B14F-4D97-AF65-F5344CB8AC3E}">
        <p14:creationId xmlns:p14="http://schemas.microsoft.com/office/powerpoint/2010/main" val="325627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Designing Objects for Relational Databases</a:t>
            </a:r>
          </a:p>
        </p:txBody>
      </p:sp>
    </p:spTree>
    <p:extLst>
      <p:ext uri="{BB962C8B-B14F-4D97-AF65-F5344CB8AC3E}">
        <p14:creationId xmlns:p14="http://schemas.microsoft.com/office/powerpoint/2010/main" val="3115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Domain Modeling</a:t>
            </a:r>
          </a:p>
          <a:p>
            <a:r>
              <a:rPr lang="en-US" dirty="0"/>
              <a:t>Crunching Knowledge</a:t>
            </a:r>
            <a:endParaRPr lang="ru-UA" dirty="0"/>
          </a:p>
          <a:p>
            <a:r>
              <a:rPr lang="en-US" dirty="0"/>
              <a:t>Communication and the Use of Language</a:t>
            </a:r>
          </a:p>
          <a:p>
            <a:r>
              <a:rPr lang="en-US" dirty="0"/>
              <a:t>Binding Model and Implementation</a:t>
            </a:r>
          </a:p>
          <a:p>
            <a:r>
              <a:rPr lang="en-US" dirty="0"/>
              <a:t>Isolating the Domain</a:t>
            </a:r>
          </a:p>
          <a:p>
            <a:r>
              <a:rPr lang="en-US" dirty="0"/>
              <a:t>A Model Expressed in Software</a:t>
            </a:r>
          </a:p>
          <a:p>
            <a:r>
              <a:rPr lang="en-US" dirty="0"/>
              <a:t>The Life Cycle of a Domain Object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Domain Modeling</a:t>
            </a:r>
          </a:p>
        </p:txBody>
      </p:sp>
    </p:spTree>
    <p:extLst>
      <p:ext uri="{BB962C8B-B14F-4D97-AF65-F5344CB8AC3E}">
        <p14:creationId xmlns:p14="http://schemas.microsoft.com/office/powerpoint/2010/main" val="388099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301216" cy="4767330"/>
          </a:xfrm>
        </p:spPr>
        <p:txBody>
          <a:bodyPr/>
          <a:lstStyle/>
          <a:p>
            <a:pPr marL="342900" indent="-342900">
              <a:spcBef>
                <a:spcPts val="1200"/>
              </a:spcBef>
              <a:buFont typeface="Arial" panose="020B0604020202020204" pitchFamily="34" charset="0"/>
              <a:buChar char="•"/>
            </a:pPr>
            <a:r>
              <a:rPr lang="en-US" b="0" dirty="0"/>
              <a:t>This eighteenth-century Chinese map represents the whole world. This was a model of the world appropriate to that society, which had intentionally turned inward.</a:t>
            </a:r>
          </a:p>
          <a:p>
            <a:pPr marL="342900" indent="-342900">
              <a:spcBef>
                <a:spcPts val="1200"/>
              </a:spcBef>
              <a:buFont typeface="Arial" panose="020B0604020202020204" pitchFamily="34" charset="0"/>
              <a:buChar char="•"/>
            </a:pPr>
            <a:r>
              <a:rPr lang="en-US" b="0" dirty="0"/>
              <a:t>Maps are </a:t>
            </a:r>
            <a:r>
              <a:rPr lang="en-US" b="0" i="1" dirty="0"/>
              <a:t>models</a:t>
            </a:r>
            <a:r>
              <a:rPr lang="en-US" b="0" dirty="0"/>
              <a:t>, and every model represents some aspect of reality or an idea that is of interest. A model is a simplification. It is an interpretation of reality that abstracts the aspects relevant to solving the problem at hand and ignores extraneous detail.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Maps and models</a:t>
            </a:r>
          </a:p>
        </p:txBody>
      </p:sp>
      <p:pic>
        <p:nvPicPr>
          <p:cNvPr id="7" name="Picture 6" descr="A picture containing photo, black, white, engine&#10;&#10;Description automatically generated">
            <a:extLst>
              <a:ext uri="{FF2B5EF4-FFF2-40B4-BE49-F238E27FC236}">
                <a16:creationId xmlns:a16="http://schemas.microsoft.com/office/drawing/2014/main" id="{D8CD947D-E47C-4469-8387-2C3E934FD3EF}"/>
              </a:ext>
            </a:extLst>
          </p:cNvPr>
          <p:cNvPicPr>
            <a:picLocks noChangeAspect="1"/>
          </p:cNvPicPr>
          <p:nvPr/>
        </p:nvPicPr>
        <p:blipFill>
          <a:blip r:embed="rId3"/>
          <a:stretch>
            <a:fillRect/>
          </a:stretch>
        </p:blipFill>
        <p:spPr>
          <a:xfrm>
            <a:off x="6931082" y="1357192"/>
            <a:ext cx="4762500" cy="4762500"/>
          </a:xfrm>
          <a:prstGeom prst="rect">
            <a:avLst/>
          </a:prstGeom>
        </p:spPr>
      </p:pic>
    </p:spTree>
    <p:extLst>
      <p:ext uri="{BB962C8B-B14F-4D97-AF65-F5344CB8AC3E}">
        <p14:creationId xmlns:p14="http://schemas.microsoft.com/office/powerpoint/2010/main" val="13516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Every software program relates to some activity or interest of its user. That subject area to which the user applies the program is the </a:t>
            </a:r>
            <a:r>
              <a:rPr lang="en-US" b="0" i="1" dirty="0"/>
              <a:t>domain</a:t>
            </a:r>
            <a:r>
              <a:rPr lang="en-US" b="0" dirty="0"/>
              <a:t> of the software.</a:t>
            </a:r>
            <a:endParaRPr lang="ru-UA" b="0" dirty="0"/>
          </a:p>
          <a:p>
            <a:pPr marL="342900" indent="-342900">
              <a:spcBef>
                <a:spcPts val="1200"/>
              </a:spcBef>
              <a:buFont typeface="Arial" panose="020B0604020202020204" pitchFamily="34" charset="0"/>
              <a:buChar char="•"/>
            </a:pPr>
            <a:r>
              <a:rPr lang="en-US" b="0" dirty="0"/>
              <a:t>Some domains involve the physical world: The domain of an airline-booking program involves real people getting on real aircraft.</a:t>
            </a:r>
            <a:r>
              <a:rPr lang="ru-UA" b="0" dirty="0"/>
              <a:t> </a:t>
            </a:r>
            <a:r>
              <a:rPr lang="en-US" b="0" dirty="0"/>
              <a:t>Some domains are intangible: The domain of an accounting program is money and finance.</a:t>
            </a:r>
            <a:endParaRPr lang="ru-UA" b="0" dirty="0"/>
          </a:p>
          <a:p>
            <a:pPr marL="342900" indent="-342900">
              <a:spcBef>
                <a:spcPts val="1200"/>
              </a:spcBef>
              <a:buFont typeface="Arial" panose="020B0604020202020204" pitchFamily="34" charset="0"/>
              <a:buChar char="•"/>
            </a:pPr>
            <a:r>
              <a:rPr lang="en-US" b="0" dirty="0"/>
              <a:t>Software domains usually have little to do with computers, though there are exceptions: The domain of a source-code control system is software development itself.</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p>
        </p:txBody>
      </p:sp>
    </p:spTree>
    <p:extLst>
      <p:ext uri="{BB962C8B-B14F-4D97-AF65-F5344CB8AC3E}">
        <p14:creationId xmlns:p14="http://schemas.microsoft.com/office/powerpoint/2010/main" val="258371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 </a:t>
            </a:r>
            <a:r>
              <a:rPr lang="en-US" i="1" dirty="0"/>
              <a:t>domain model</a:t>
            </a:r>
            <a:r>
              <a:rPr lang="en-US" b="0" dirty="0"/>
              <a:t> is not a particular diagram; it is the idea that the diagram is intended to convey. It is not just the knowledge in a domain expert’s head; it is a rigorously organized and selective abstraction of that knowledge.</a:t>
            </a:r>
          </a:p>
          <a:p>
            <a:pPr marL="342900" indent="-342900">
              <a:spcBef>
                <a:spcPts val="1200"/>
              </a:spcBef>
              <a:buFont typeface="Arial" panose="020B0604020202020204" pitchFamily="34" charset="0"/>
              <a:buChar char="•"/>
            </a:pPr>
            <a:r>
              <a:rPr lang="en-US" b="0" dirty="0"/>
              <a:t>A diagram can represent and communicate a model, as can carefully written code, as can an English sentence.</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r>
              <a:rPr lang="ru-UA" dirty="0"/>
              <a:t> </a:t>
            </a:r>
            <a:r>
              <a:rPr lang="en-US" dirty="0"/>
              <a:t>model?</a:t>
            </a:r>
          </a:p>
        </p:txBody>
      </p:sp>
      <p:pic>
        <p:nvPicPr>
          <p:cNvPr id="5" name="Picture 4" descr="A picture containing meter&#10;&#10;Description automatically generated">
            <a:extLst>
              <a:ext uri="{FF2B5EF4-FFF2-40B4-BE49-F238E27FC236}">
                <a16:creationId xmlns:a16="http://schemas.microsoft.com/office/drawing/2014/main" id="{2F740DD5-1CFB-495E-88CD-52451F6445D4}"/>
              </a:ext>
            </a:extLst>
          </p:cNvPr>
          <p:cNvPicPr>
            <a:picLocks noChangeAspect="1"/>
          </p:cNvPicPr>
          <p:nvPr/>
        </p:nvPicPr>
        <p:blipFill>
          <a:blip r:embed="rId3"/>
          <a:stretch>
            <a:fillRect/>
          </a:stretch>
        </p:blipFill>
        <p:spPr>
          <a:xfrm>
            <a:off x="3461856" y="3928309"/>
            <a:ext cx="5268287" cy="2426766"/>
          </a:xfrm>
          <a:prstGeom prst="rect">
            <a:avLst/>
          </a:prstGeom>
        </p:spPr>
      </p:pic>
    </p:spTree>
    <p:extLst>
      <p:ext uri="{BB962C8B-B14F-4D97-AF65-F5344CB8AC3E}">
        <p14:creationId xmlns:p14="http://schemas.microsoft.com/office/powerpoint/2010/main" val="3206260630"/>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20041</TotalTime>
  <Words>1616</Words>
  <Application>Microsoft Office PowerPoint</Application>
  <PresentationFormat>Widescreen</PresentationFormat>
  <Paragraphs>154</Paragraphs>
  <Slides>43</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Open Sans Light</vt:lpstr>
      <vt:lpstr>Arial</vt:lpstr>
      <vt:lpstr>Calibri</vt:lpstr>
      <vt:lpstr>Open Sans</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578</cp:revision>
  <dcterms:created xsi:type="dcterms:W3CDTF">2019-01-10T20:34:19Z</dcterms:created>
  <dcterms:modified xsi:type="dcterms:W3CDTF">2019-11-28T16:33:32Z</dcterms:modified>
</cp:coreProperties>
</file>